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454" r:id="rId3"/>
    <p:sldId id="441" r:id="rId4"/>
    <p:sldId id="442" r:id="rId5"/>
    <p:sldId id="415" r:id="rId6"/>
    <p:sldId id="414" r:id="rId7"/>
    <p:sldId id="439" r:id="rId8"/>
    <p:sldId id="419" r:id="rId9"/>
    <p:sldId id="417" r:id="rId10"/>
    <p:sldId id="416" r:id="rId11"/>
    <p:sldId id="428" r:id="rId12"/>
    <p:sldId id="427" r:id="rId13"/>
    <p:sldId id="431" r:id="rId14"/>
    <p:sldId id="432" r:id="rId15"/>
    <p:sldId id="436" r:id="rId16"/>
    <p:sldId id="430" r:id="rId17"/>
    <p:sldId id="451" r:id="rId18"/>
    <p:sldId id="452" r:id="rId19"/>
    <p:sldId id="446" r:id="rId20"/>
    <p:sldId id="438" r:id="rId21"/>
    <p:sldId id="444" r:id="rId22"/>
    <p:sldId id="447" r:id="rId23"/>
    <p:sldId id="453" r:id="rId24"/>
    <p:sldId id="455" r:id="rId25"/>
    <p:sldId id="450" r:id="rId26"/>
    <p:sldId id="449" r:id="rId27"/>
    <p:sldId id="286" r:id="rId28"/>
    <p:sldId id="313" r:id="rId29"/>
    <p:sldId id="351" r:id="rId30"/>
  </p:sldIdLst>
  <p:sldSz cx="9144000" cy="5143500" type="screen16x9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Designformatvorlage 1 - Akz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E25E649-3F16-4E02-A733-19D2CDBF48F0}" styleName="Mittlere Formatvorlage 3 - Akz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9359" autoAdjust="0"/>
  </p:normalViewPr>
  <p:slideViewPr>
    <p:cSldViewPr>
      <p:cViewPr varScale="1">
        <p:scale>
          <a:sx n="139" d="100"/>
          <a:sy n="139" d="100"/>
        </p:scale>
        <p:origin x="-834" y="-9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94B017-8062-4D22-A64F-E4F9B1988BEA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5E284E-1D6B-4829-8A8E-6F36FC8968C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24673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Keine Spinner. Erwachsene Menschen, kultur- und musikbegeistert,</a:t>
            </a:r>
            <a:r>
              <a:rPr lang="de-DE" baseline="0" dirty="0" smtClean="0"/>
              <a:t> die mitten im Leben stehen oder schon das rettende Ufer erreicht haben und mit ihrer Lebensleistung zufrieden sind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E284E-1D6B-4829-8A8E-6F36FC8968C6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42250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5E284E-1D6B-4829-8A8E-6F36FC8968C6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7988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 flipV="1">
            <a:off x="5410183" y="2857501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hteck 23"/>
          <p:cNvSpPr/>
          <p:nvPr/>
        </p:nvSpPr>
        <p:spPr>
          <a:xfrm flipV="1">
            <a:off x="5410201" y="2922758"/>
            <a:ext cx="3733801" cy="14401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hteck 24"/>
          <p:cNvSpPr/>
          <p:nvPr/>
        </p:nvSpPr>
        <p:spPr>
          <a:xfrm flipV="1">
            <a:off x="5410201" y="3086375"/>
            <a:ext cx="3733801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hteck 25"/>
          <p:cNvSpPr/>
          <p:nvPr/>
        </p:nvSpPr>
        <p:spPr>
          <a:xfrm flipV="1">
            <a:off x="5410200" y="3123302"/>
            <a:ext cx="1965960" cy="13716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hteck 26"/>
          <p:cNvSpPr/>
          <p:nvPr/>
        </p:nvSpPr>
        <p:spPr>
          <a:xfrm flipV="1">
            <a:off x="5410200" y="3149679"/>
            <a:ext cx="1965960" cy="6858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Abgerundetes Rechteck 29"/>
          <p:cNvSpPr/>
          <p:nvPr/>
        </p:nvSpPr>
        <p:spPr bwMode="white">
          <a:xfrm>
            <a:off x="5410200" y="2971800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Abgerundetes Rechteck 30"/>
          <p:cNvSpPr/>
          <p:nvPr/>
        </p:nvSpPr>
        <p:spPr bwMode="white">
          <a:xfrm>
            <a:off x="7376507" y="304573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hteck 6"/>
          <p:cNvSpPr/>
          <p:nvPr/>
        </p:nvSpPr>
        <p:spPr>
          <a:xfrm>
            <a:off x="1" y="2737246"/>
            <a:ext cx="9144000" cy="183128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hteck 9"/>
          <p:cNvSpPr/>
          <p:nvPr/>
        </p:nvSpPr>
        <p:spPr>
          <a:xfrm>
            <a:off x="1" y="2756646"/>
            <a:ext cx="9144001" cy="10550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hteck 10"/>
          <p:cNvSpPr/>
          <p:nvPr/>
        </p:nvSpPr>
        <p:spPr>
          <a:xfrm flipV="1">
            <a:off x="6414051" y="2732318"/>
            <a:ext cx="2729950" cy="1863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hteck 18"/>
          <p:cNvSpPr/>
          <p:nvPr/>
        </p:nvSpPr>
        <p:spPr>
          <a:xfrm>
            <a:off x="0" y="0"/>
            <a:ext cx="9144000" cy="2776275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el 7"/>
          <p:cNvSpPr>
            <a:spLocks noGrp="1"/>
          </p:cNvSpPr>
          <p:nvPr>
            <p:ph type="ctrTitle"/>
          </p:nvPr>
        </p:nvSpPr>
        <p:spPr>
          <a:xfrm>
            <a:off x="457200" y="1801416"/>
            <a:ext cx="8458200" cy="1102519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457200" y="2924953"/>
            <a:ext cx="4953000" cy="131445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de-DE" dirty="0" smtClean="0"/>
              <a:t>Formatvorlage des Untertitelmasters durch Klicken bearbeiten</a:t>
            </a:r>
            <a:endParaRPr kumimoji="0" lang="en-US" dirty="0"/>
          </a:p>
        </p:txBody>
      </p:sp>
      <p:sp>
        <p:nvSpPr>
          <p:cNvPr id="28" name="Datumsplatzhalter 27"/>
          <p:cNvSpPr>
            <a:spLocks noGrp="1"/>
          </p:cNvSpPr>
          <p:nvPr>
            <p:ph type="dt" sz="half" idx="10"/>
          </p:nvPr>
        </p:nvSpPr>
        <p:spPr>
          <a:xfrm>
            <a:off x="6705600" y="3154680"/>
            <a:ext cx="960120" cy="342900"/>
          </a:xfrm>
        </p:spPr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17" name="Fußzeilenplatzhalter 16"/>
          <p:cNvSpPr>
            <a:spLocks noGrp="1"/>
          </p:cNvSpPr>
          <p:nvPr>
            <p:ph type="ftr" sz="quarter" idx="11"/>
          </p:nvPr>
        </p:nvSpPr>
        <p:spPr>
          <a:xfrm>
            <a:off x="5410200" y="3153966"/>
            <a:ext cx="1295400" cy="342900"/>
          </a:xfrm>
        </p:spPr>
        <p:txBody>
          <a:bodyPr/>
          <a:lstStyle/>
          <a:p>
            <a:endParaRPr lang="de-DE"/>
          </a:p>
        </p:txBody>
      </p:sp>
      <p:sp>
        <p:nvSpPr>
          <p:cNvPr id="29" name="Foliennummernplatzhalter 28"/>
          <p:cNvSpPr>
            <a:spLocks noGrp="1"/>
          </p:cNvSpPr>
          <p:nvPr>
            <p:ph type="sldNum" sz="quarter" idx="12"/>
          </p:nvPr>
        </p:nvSpPr>
        <p:spPr>
          <a:xfrm>
            <a:off x="8320088" y="852"/>
            <a:ext cx="747712" cy="27432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81800" y="857250"/>
            <a:ext cx="1905000" cy="4114800"/>
          </a:xfrm>
        </p:spPr>
        <p:txBody>
          <a:bodyPr vert="eaVert"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857250"/>
            <a:ext cx="6248400" cy="4114800"/>
          </a:xfrm>
        </p:spPr>
        <p:txBody>
          <a:bodyPr vert="eaVert"/>
          <a:lstStyle/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de-DE" dirty="0" smtClean="0"/>
              <a:t>Textmasterformat bearbeiten</a:t>
            </a:r>
          </a:p>
          <a:p>
            <a:pPr lvl="1" eaLnBrk="1" latinLnBrk="0" hangingPunct="1"/>
            <a:r>
              <a:rPr lang="de-DE" dirty="0" smtClean="0"/>
              <a:t>Zweite Ebene</a:t>
            </a:r>
          </a:p>
          <a:p>
            <a:pPr lvl="2" eaLnBrk="1" latinLnBrk="0" hangingPunct="1"/>
            <a:r>
              <a:rPr lang="de-DE" dirty="0" smtClean="0"/>
              <a:t>Dritte Ebene</a:t>
            </a:r>
          </a:p>
          <a:p>
            <a:pPr lvl="3" eaLnBrk="1" latinLnBrk="0" hangingPunct="1"/>
            <a:r>
              <a:rPr lang="de-DE" dirty="0" smtClean="0"/>
              <a:t>Vierte Ebene</a:t>
            </a:r>
          </a:p>
          <a:p>
            <a:pPr lvl="4" eaLnBrk="1" latinLnBrk="0" hangingPunct="1"/>
            <a:r>
              <a:rPr lang="de-DE" dirty="0" smtClean="0"/>
              <a:t>Fünfte Ebene</a:t>
            </a:r>
            <a:endParaRPr kumimoji="0"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1485901"/>
            <a:ext cx="7772400" cy="1021556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525316"/>
            <a:ext cx="7772400" cy="1132284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87069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81000" y="857250"/>
            <a:ext cx="8382000" cy="802386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81000" y="1683728"/>
            <a:ext cx="4041648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3"/>
          </p:nvPr>
        </p:nvSpPr>
        <p:spPr>
          <a:xfrm>
            <a:off x="4721226" y="1683728"/>
            <a:ext cx="4041775" cy="3429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29146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26" name="Datumsplatzhalt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27" name="Foliennummernplatzhalter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  <p:sp>
        <p:nvSpPr>
          <p:cNvPr id="28" name="Fußzeilenplatzhalter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2386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583680" y="459486"/>
            <a:ext cx="957264" cy="342900"/>
          </a:xfrm>
        </p:spPr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5257800" y="459486"/>
            <a:ext cx="1325880" cy="342900"/>
          </a:xfrm>
        </p:spPr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74736" y="1704"/>
            <a:ext cx="762000" cy="274320"/>
          </a:xfrm>
        </p:spPr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53496" y="826478"/>
            <a:ext cx="3383280" cy="658368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2"/>
          </p:nvPr>
        </p:nvSpPr>
        <p:spPr>
          <a:xfrm>
            <a:off x="5353496" y="1508045"/>
            <a:ext cx="3383280" cy="346329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1"/>
          </p:nvPr>
        </p:nvSpPr>
        <p:spPr>
          <a:xfrm>
            <a:off x="152400" y="582215"/>
            <a:ext cx="5102352" cy="438912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de-DE" smtClean="0"/>
              <a:t>Textmasterformat bearbeiten</a:t>
            </a:r>
          </a:p>
          <a:p>
            <a:pPr lvl="1" eaLnBrk="1" latinLnBrk="0" hangingPunct="1"/>
            <a:r>
              <a:rPr lang="de-DE" smtClean="0"/>
              <a:t>Zweite Ebene</a:t>
            </a:r>
          </a:p>
          <a:p>
            <a:pPr lvl="2" eaLnBrk="1" latinLnBrk="0" hangingPunct="1"/>
            <a:r>
              <a:rPr lang="de-DE" smtClean="0"/>
              <a:t>Dritte Ebene</a:t>
            </a:r>
          </a:p>
          <a:p>
            <a:pPr lvl="3" eaLnBrk="1" latinLnBrk="0" hangingPunct="1"/>
            <a:r>
              <a:rPr lang="de-DE" smtClean="0"/>
              <a:t>Vierte Ebene</a:t>
            </a:r>
          </a:p>
          <a:p>
            <a:pPr lvl="4" eaLnBrk="1" latinLnBrk="0" hangingPunct="1"/>
            <a:r>
              <a:rPr lang="de-DE" smtClean="0"/>
              <a:t>Fünfte Ebene</a:t>
            </a:r>
            <a:endParaRPr kumimoji="0"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440435" y="831870"/>
            <a:ext cx="586803" cy="3511228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de-DE" smtClean="0"/>
              <a:t>Titelmasterformat durch Klicken bearbeiten</a:t>
            </a:r>
            <a:endParaRPr kumimoji="0"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403671" y="857250"/>
            <a:ext cx="4572000" cy="3429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de-DE" smtClean="0"/>
              <a:t>Bild durch Klicken auf Symbol hinzufügen</a:t>
            </a:r>
            <a:endParaRPr kumimoji="0" lang="en-US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6088443" y="2455731"/>
            <a:ext cx="2590800" cy="1887367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hteck 27"/>
          <p:cNvSpPr/>
          <p:nvPr/>
        </p:nvSpPr>
        <p:spPr>
          <a:xfrm>
            <a:off x="1" y="275114"/>
            <a:ext cx="9144000" cy="6330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hteck 28"/>
          <p:cNvSpPr/>
          <p:nvPr/>
        </p:nvSpPr>
        <p:spPr>
          <a:xfrm>
            <a:off x="0" y="0"/>
            <a:ext cx="9144000" cy="232997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hteck 29"/>
          <p:cNvSpPr/>
          <p:nvPr/>
        </p:nvSpPr>
        <p:spPr>
          <a:xfrm>
            <a:off x="1" y="231207"/>
            <a:ext cx="9144001" cy="6858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hteck 30"/>
          <p:cNvSpPr/>
          <p:nvPr/>
        </p:nvSpPr>
        <p:spPr>
          <a:xfrm flipV="1">
            <a:off x="5410183" y="270185"/>
            <a:ext cx="3733819" cy="6831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hteck 31"/>
          <p:cNvSpPr/>
          <p:nvPr/>
        </p:nvSpPr>
        <p:spPr>
          <a:xfrm flipV="1">
            <a:off x="5410201" y="330085"/>
            <a:ext cx="3733801" cy="135026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Abgerundetes Rechteck 32"/>
          <p:cNvSpPr/>
          <p:nvPr/>
        </p:nvSpPr>
        <p:spPr bwMode="white">
          <a:xfrm>
            <a:off x="5407339" y="373128"/>
            <a:ext cx="3063240" cy="20574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Abgerundetes Rechteck 33"/>
          <p:cNvSpPr/>
          <p:nvPr/>
        </p:nvSpPr>
        <p:spPr bwMode="white">
          <a:xfrm>
            <a:off x="7373646" y="441707"/>
            <a:ext cx="160020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hteck 34"/>
          <p:cNvSpPr/>
          <p:nvPr/>
        </p:nvSpPr>
        <p:spPr bwMode="invGray">
          <a:xfrm>
            <a:off x="9084966" y="-1501"/>
            <a:ext cx="57626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hteck 35"/>
          <p:cNvSpPr/>
          <p:nvPr/>
        </p:nvSpPr>
        <p:spPr bwMode="invGray">
          <a:xfrm>
            <a:off x="9044481" y="-1501"/>
            <a:ext cx="27432" cy="466344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hteck 36"/>
          <p:cNvSpPr/>
          <p:nvPr/>
        </p:nvSpPr>
        <p:spPr bwMode="invGray">
          <a:xfrm>
            <a:off x="9025428" y="-1501"/>
            <a:ext cx="9144" cy="466344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hteck 37"/>
          <p:cNvSpPr/>
          <p:nvPr/>
        </p:nvSpPr>
        <p:spPr bwMode="invGray">
          <a:xfrm>
            <a:off x="8975423" y="-1501"/>
            <a:ext cx="27432" cy="466344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hteck 38"/>
          <p:cNvSpPr/>
          <p:nvPr/>
        </p:nvSpPr>
        <p:spPr bwMode="invGray">
          <a:xfrm>
            <a:off x="8915677" y="285"/>
            <a:ext cx="54864" cy="438912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hteck 39"/>
          <p:cNvSpPr/>
          <p:nvPr/>
        </p:nvSpPr>
        <p:spPr bwMode="invGray">
          <a:xfrm>
            <a:off x="8873475" y="285"/>
            <a:ext cx="9144" cy="438912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Titelplatzhalter 21"/>
          <p:cNvSpPr>
            <a:spLocks noGrp="1"/>
          </p:cNvSpPr>
          <p:nvPr>
            <p:ph type="title"/>
          </p:nvPr>
        </p:nvSpPr>
        <p:spPr>
          <a:xfrm>
            <a:off x="457200" y="857250"/>
            <a:ext cx="8229600" cy="8001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de-DE" dirty="0" smtClean="0"/>
              <a:t>Titelmasterformat durch Klicken bearbeiten</a:t>
            </a:r>
            <a:endParaRPr kumimoji="0" lang="en-US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idx="1"/>
          </p:nvPr>
        </p:nvSpPr>
        <p:spPr>
          <a:xfrm>
            <a:off x="457200" y="1687068"/>
            <a:ext cx="8229600" cy="3243834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de-DE" dirty="0" smtClean="0"/>
              <a:t>Textmasterformat bearbeiten</a:t>
            </a:r>
          </a:p>
          <a:p>
            <a:pPr lvl="1" eaLnBrk="1" latinLnBrk="0" hangingPunct="1"/>
            <a:r>
              <a:rPr kumimoji="0" lang="de-DE" dirty="0" smtClean="0"/>
              <a:t>Zweite Ebene</a:t>
            </a:r>
          </a:p>
          <a:p>
            <a:pPr lvl="2" eaLnBrk="1" latinLnBrk="0" hangingPunct="1"/>
            <a:r>
              <a:rPr kumimoji="0" lang="de-DE" dirty="0" smtClean="0"/>
              <a:t>Dritte Ebene</a:t>
            </a:r>
          </a:p>
          <a:p>
            <a:pPr lvl="3" eaLnBrk="1" latinLnBrk="0" hangingPunct="1"/>
            <a:r>
              <a:rPr kumimoji="0" lang="de-DE" dirty="0" smtClean="0"/>
              <a:t>Vierte Ebene</a:t>
            </a:r>
          </a:p>
          <a:p>
            <a:pPr lvl="4" eaLnBrk="1" latinLnBrk="0" hangingPunct="1"/>
            <a:r>
              <a:rPr kumimoji="0" lang="de-DE" dirty="0" smtClean="0"/>
              <a:t>Fünfte Ebene</a:t>
            </a:r>
            <a:endParaRPr kumimoji="0" lang="en-US" dirty="0"/>
          </a:p>
        </p:txBody>
      </p:sp>
      <p:sp>
        <p:nvSpPr>
          <p:cNvPr id="14" name="Datumsplatzhalter 13"/>
          <p:cNvSpPr>
            <a:spLocks noGrp="1"/>
          </p:cNvSpPr>
          <p:nvPr>
            <p:ph type="dt" sz="half" idx="2"/>
          </p:nvPr>
        </p:nvSpPr>
        <p:spPr>
          <a:xfrm>
            <a:off x="6586536" y="459486"/>
            <a:ext cx="957264" cy="3429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DE5A09B-8265-4E57-B35A-B6C27D771CDF}" type="datetimeFigureOut">
              <a:rPr lang="de-DE" smtClean="0"/>
              <a:t>01.07.2020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3"/>
          </p:nvPr>
        </p:nvSpPr>
        <p:spPr>
          <a:xfrm>
            <a:off x="5257800" y="459486"/>
            <a:ext cx="1325880" cy="3429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de-DE"/>
          </a:p>
        </p:txBody>
      </p:sp>
      <p:sp>
        <p:nvSpPr>
          <p:cNvPr id="23" name="Foliennummernplatzhalter 22"/>
          <p:cNvSpPr>
            <a:spLocks noGrp="1"/>
          </p:cNvSpPr>
          <p:nvPr>
            <p:ph type="sldNum" sz="quarter" idx="4"/>
          </p:nvPr>
        </p:nvSpPr>
        <p:spPr>
          <a:xfrm>
            <a:off x="8174736" y="1704"/>
            <a:ext cx="762000" cy="27432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C2EE48CB-575E-4578-BA0F-76F6189D3843}" type="slidenum">
              <a:rPr lang="de-DE" smtClean="0"/>
              <a:t>‹Nr.›</a:t>
            </a:fld>
            <a:endParaRPr lang="de-DE"/>
          </a:p>
        </p:txBody>
      </p:sp>
      <p:pic>
        <p:nvPicPr>
          <p:cNvPr id="20" name="Picture 3" descr="D:\KULTIN-WK\h-Grafik und Web\kultin_logo_Marke_square_0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54687"/>
            <a:ext cx="599432" cy="32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Gesch&#228;ftsbericht_AR_2019_Rev01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eifgen1.de/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jpeg"/><Relationship Id="rId5" Type="http://schemas.openxmlformats.org/officeDocument/2006/relationships/image" Target="../media/image5.e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hyperlink" Target="Gesch&#228;ftsbericht%20Kulturhaus%20Eifgen%20eG%20zum%2031-12-2019%20-%20Coronaaktualisierung.pd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5696" r="56" b="26607"/>
          <a:stretch/>
        </p:blipFill>
        <p:spPr bwMode="auto">
          <a:xfrm>
            <a:off x="0" y="-580553"/>
            <a:ext cx="91440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Kulturhaus </a:t>
            </a:r>
            <a:r>
              <a:rPr lang="de-DE" dirty="0" err="1" smtClean="0"/>
              <a:t>Eifgen</a:t>
            </a:r>
            <a:r>
              <a:rPr lang="de-DE" dirty="0" smtClean="0"/>
              <a:t> Genossenschaft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67544" y="2931790"/>
            <a:ext cx="4953000" cy="1314450"/>
          </a:xfrm>
        </p:spPr>
        <p:txBody>
          <a:bodyPr>
            <a:normAutofit/>
          </a:bodyPr>
          <a:lstStyle/>
          <a:p>
            <a:r>
              <a:rPr lang="de-DE" sz="3600" dirty="0" smtClean="0"/>
              <a:t>2. Generalversammlung</a:t>
            </a:r>
          </a:p>
          <a:p>
            <a:r>
              <a:rPr lang="de-DE" sz="3600" dirty="0" smtClean="0"/>
              <a:t>30.06.2020</a:t>
            </a:r>
            <a:endParaRPr lang="de-DE" sz="3600" dirty="0"/>
          </a:p>
        </p:txBody>
      </p:sp>
    </p:spTree>
    <p:extLst>
      <p:ext uri="{BB962C8B-B14F-4D97-AF65-F5344CB8AC3E}">
        <p14:creationId xmlns:p14="http://schemas.microsoft.com/office/powerpoint/2010/main" val="75673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ToP</a:t>
            </a:r>
            <a:r>
              <a:rPr lang="de-DE" dirty="0" smtClean="0"/>
              <a:t> 2 Bericht des Vorstands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31.12.2019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de-DE" dirty="0" smtClean="0"/>
              <a:t>30.06.2020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"/>
          </p:nvPr>
        </p:nvSpPr>
        <p:spPr>
          <a:xfrm>
            <a:off x="381000" y="2031389"/>
            <a:ext cx="4041648" cy="1764497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de-DE" dirty="0" smtClean="0"/>
              <a:t>Eintragung in das </a:t>
            </a:r>
            <a:r>
              <a:rPr lang="de-DE" dirty="0" err="1" smtClean="0"/>
              <a:t>GnR</a:t>
            </a:r>
            <a:r>
              <a:rPr lang="de-DE" dirty="0" smtClean="0"/>
              <a:t> am 22.11.2019 unter #894</a:t>
            </a:r>
          </a:p>
          <a:p>
            <a:pPr>
              <a:lnSpc>
                <a:spcPct val="130000"/>
              </a:lnSpc>
            </a:pPr>
            <a:r>
              <a:rPr lang="de-DE" dirty="0" smtClean="0"/>
              <a:t>190 Mitglieder</a:t>
            </a:r>
          </a:p>
          <a:p>
            <a:pPr>
              <a:lnSpc>
                <a:spcPct val="130000"/>
              </a:lnSpc>
            </a:pPr>
            <a:r>
              <a:rPr lang="de-DE" dirty="0" smtClean="0"/>
              <a:t>257 Anteile = 128.500 €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718305" y="2031389"/>
            <a:ext cx="4041775" cy="1260441"/>
          </a:xfrm>
        </p:spPr>
        <p:txBody>
          <a:bodyPr/>
          <a:lstStyle/>
          <a:p>
            <a:r>
              <a:rPr lang="de-DE" dirty="0" smtClean="0"/>
              <a:t>194 Mitglieder</a:t>
            </a:r>
          </a:p>
          <a:p>
            <a:r>
              <a:rPr lang="de-DE" dirty="0" smtClean="0"/>
              <a:t>265 Anteile = 132.500 €</a:t>
            </a:r>
          </a:p>
          <a:p>
            <a:r>
              <a:rPr lang="de-DE" b="1" dirty="0" smtClean="0"/>
              <a:t>Konto </a:t>
            </a:r>
            <a:r>
              <a:rPr lang="de-DE" b="1" dirty="0" err="1" smtClean="0"/>
              <a:t>VoBa</a:t>
            </a:r>
            <a:r>
              <a:rPr lang="de-DE" b="1" dirty="0" smtClean="0"/>
              <a:t> = 12.875EUR</a:t>
            </a:r>
            <a:endParaRPr lang="de-DE" b="1" dirty="0"/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393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374050"/>
              </p:ext>
            </p:extLst>
          </p:nvPr>
        </p:nvGraphicFramePr>
        <p:xfrm>
          <a:off x="457200" y="1687512"/>
          <a:ext cx="8219256" cy="160431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599157"/>
                <a:gridCol w="3620099"/>
              </a:tblGrid>
              <a:tr h="1604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effectLst/>
                        </a:rPr>
                        <a:t>Gewinn/Verlust</a:t>
                      </a:r>
                      <a:endParaRPr lang="de-DE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>
                          <a:effectLst/>
                        </a:rPr>
                        <a:t>-5.053,68 €</a:t>
                      </a:r>
                      <a:endParaRPr lang="de-DE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487338"/>
            <a:ext cx="8229600" cy="800100"/>
          </a:xfrm>
        </p:spPr>
        <p:txBody>
          <a:bodyPr>
            <a:normAutofit/>
          </a:bodyPr>
          <a:lstStyle/>
          <a:p>
            <a:r>
              <a:rPr lang="de-DE" sz="3200" dirty="0" err="1"/>
              <a:t>ToP</a:t>
            </a:r>
            <a:r>
              <a:rPr lang="de-DE" sz="3200" dirty="0"/>
              <a:t> 2 Bericht des </a:t>
            </a:r>
            <a:r>
              <a:rPr lang="de-DE" sz="3200" dirty="0" smtClean="0"/>
              <a:t>Vorstands – GuV 2019</a:t>
            </a:r>
            <a:endParaRPr lang="de-DE" sz="32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600014"/>
              </p:ext>
            </p:extLst>
          </p:nvPr>
        </p:nvGraphicFramePr>
        <p:xfrm>
          <a:off x="457200" y="1131590"/>
          <a:ext cx="8219256" cy="3850336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3970784"/>
                <a:gridCol w="4248472"/>
              </a:tblGrid>
              <a:tr h="24171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20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2417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Erlöse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Pachteinnahmen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1.250,00 €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Gesamt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1.250,00 €</a:t>
                      </a:r>
                      <a:endParaRPr lang="de-DE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9485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 dirty="0">
                          <a:effectLst/>
                        </a:rPr>
                        <a:t> </a:t>
                      </a:r>
                      <a:endParaRPr lang="de-DE" sz="7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Ausgaben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 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973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Abschreibungen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300,08 €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Zinsen </a:t>
                      </a:r>
                      <a:r>
                        <a:rPr lang="de-DE" sz="1600" dirty="0" err="1">
                          <a:effectLst/>
                        </a:rPr>
                        <a:t>u.ä.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91,00 €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>
                          <a:effectLst/>
                        </a:rPr>
                        <a:t>Gen.Verband</a:t>
                      </a:r>
                      <a:endParaRPr lang="de-DE" sz="20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3.848,50 €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Sonst. </a:t>
                      </a:r>
                      <a:r>
                        <a:rPr lang="de-DE" sz="1600" dirty="0" err="1">
                          <a:effectLst/>
                        </a:rPr>
                        <a:t>Aufwdg</a:t>
                      </a:r>
                      <a:r>
                        <a:rPr lang="de-DE" sz="1600" dirty="0" smtClean="0">
                          <a:effectLst/>
                        </a:rPr>
                        <a:t>./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3261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Gründungskosten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 smtClean="0">
                          <a:effectLst/>
                        </a:rPr>
                        <a:t>2.064,10 €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9494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>
                          <a:effectLst/>
                        </a:rPr>
                        <a:t>Gesamt</a:t>
                      </a:r>
                      <a:endParaRPr lang="de-DE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1" dirty="0">
                          <a:effectLst/>
                        </a:rPr>
                        <a:t>6.303,68 €</a:t>
                      </a:r>
                      <a:endParaRPr lang="de-DE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7962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500" dirty="0">
                          <a:effectLst/>
                        </a:rPr>
                        <a:t> </a:t>
                      </a:r>
                      <a:endParaRPr lang="de-DE" sz="5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  <a:tr h="17449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Gewinn/Verlust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dirty="0">
                          <a:effectLst/>
                        </a:rPr>
                        <a:t>-5.053,68 €</a:t>
                      </a:r>
                      <a:endParaRPr lang="de-DE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7598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154312"/>
              </p:ext>
            </p:extLst>
          </p:nvPr>
        </p:nvGraphicFramePr>
        <p:xfrm>
          <a:off x="463972" y="2283718"/>
          <a:ext cx="8219256" cy="1604317"/>
        </p:xfrm>
        <a:graphic>
          <a:graphicData uri="http://schemas.openxmlformats.org/drawingml/2006/table">
            <a:tbl>
              <a:tblPr firstRow="1" firstCol="1">
                <a:tableStyleId>{5C22544A-7EE6-4342-B048-85BDC9FD1C3A}</a:tableStyleId>
              </a:tblPr>
              <a:tblGrid>
                <a:gridCol w="4599157"/>
                <a:gridCol w="3620099"/>
              </a:tblGrid>
              <a:tr h="1604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 smtClean="0">
                          <a:effectLst/>
                        </a:rPr>
                        <a:t>Eigenkapital</a:t>
                      </a:r>
                      <a:endParaRPr lang="de-DE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3600" dirty="0" smtClean="0">
                          <a:effectLst/>
                        </a:rPr>
                        <a:t>123.446,32 €</a:t>
                      </a:r>
                      <a:endParaRPr lang="de-DE" sz="4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411510"/>
            <a:ext cx="8229600" cy="800100"/>
          </a:xfrm>
        </p:spPr>
        <p:txBody>
          <a:bodyPr>
            <a:normAutofit/>
          </a:bodyPr>
          <a:lstStyle/>
          <a:p>
            <a:r>
              <a:rPr lang="de-DE" sz="3200" dirty="0" err="1"/>
              <a:t>ToP</a:t>
            </a:r>
            <a:r>
              <a:rPr lang="de-DE" sz="3200" dirty="0"/>
              <a:t> 2 Bericht des </a:t>
            </a:r>
            <a:r>
              <a:rPr lang="de-DE" sz="3200" dirty="0" smtClean="0"/>
              <a:t>Vorstands –Bilanz 2019</a:t>
            </a:r>
            <a:endParaRPr lang="de-DE" sz="3200" dirty="0"/>
          </a:p>
        </p:txBody>
      </p:sp>
      <p:graphicFrame>
        <p:nvGraphicFramePr>
          <p:cNvPr id="4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35127316"/>
              </p:ext>
            </p:extLst>
          </p:nvPr>
        </p:nvGraphicFramePr>
        <p:xfrm>
          <a:off x="467544" y="1059582"/>
          <a:ext cx="8229600" cy="38654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0121"/>
                <a:gridCol w="1008112"/>
                <a:gridCol w="1080120"/>
                <a:gridCol w="1008112"/>
                <a:gridCol w="1944216"/>
                <a:gridCol w="1008112"/>
                <a:gridCol w="1100807"/>
              </a:tblGrid>
              <a:tr h="19278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1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1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5962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AKTIVA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 € 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PASSIVA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€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 € 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3166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r>
                        <a:rPr lang="de-DE" sz="1600" b="0" dirty="0" err="1">
                          <a:effectLst/>
                        </a:rPr>
                        <a:t>Anlagev</a:t>
                      </a:r>
                      <a:r>
                        <a:rPr lang="de-DE" sz="1600" b="0" dirty="0">
                          <a:effectLst/>
                        </a:rPr>
                        <a:t>.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Immobilie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225.000,00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Genossenschaftsanteile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128.500,00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48245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Grderw</a:t>
                      </a:r>
                      <a:r>
                        <a:rPr lang="de-DE" sz="1400" dirty="0" smtClean="0">
                          <a:effectLst/>
                        </a:rPr>
                        <a:t> St. </a:t>
                      </a:r>
                      <a:r>
                        <a:rPr lang="de-DE" sz="1400" dirty="0" smtClean="0">
                          <a:effectLst/>
                        </a:rPr>
                        <a:t>Haus, NK</a:t>
                      </a:r>
                      <a:r>
                        <a:rPr lang="de-DE" sz="1400" baseline="0" dirty="0" smtClean="0">
                          <a:effectLst/>
                        </a:rPr>
                        <a:t> Erwerb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9.916,00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Eigenkap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.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Verlust 2019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u="sng">
                          <a:effectLst/>
                        </a:rPr>
                        <a:t>-5.053,68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123.446,32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6004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 smtClean="0">
                          <a:effectLst/>
                        </a:rPr>
                        <a:t>GrderwSt</a:t>
                      </a:r>
                      <a:r>
                        <a:rPr lang="de-DE" sz="1400" dirty="0" smtClean="0">
                          <a:effectLst/>
                        </a:rPr>
                        <a:t> </a:t>
                      </a:r>
                      <a:r>
                        <a:rPr lang="de-DE" sz="1400" dirty="0" smtClean="0">
                          <a:effectLst/>
                        </a:rPr>
                        <a:t>Grund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7.672,35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Verbindlk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Verb. Darlehen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120.000,00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89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effectLst/>
                        </a:rPr>
                        <a:t>Kurzfr</a:t>
                      </a:r>
                      <a:r>
                        <a:rPr lang="de-DE" sz="1400" dirty="0">
                          <a:effectLst/>
                        </a:rPr>
                        <a:t>. Verbindlichkeiten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1.270,79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48986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r>
                        <a:rPr lang="de-DE" sz="1600" b="0" dirty="0" err="1">
                          <a:effectLst/>
                        </a:rPr>
                        <a:t>Umlaufv</a:t>
                      </a:r>
                      <a:r>
                        <a:rPr lang="de-DE" sz="1600" b="0" dirty="0">
                          <a:effectLst/>
                        </a:rPr>
                        <a:t>.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Volksbank RS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1.878,76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Rückstellg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.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Sonst. Rückstellungen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1.000,00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2666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600" b="0" dirty="0">
                          <a:effectLst/>
                        </a:rPr>
                        <a:t> </a:t>
                      </a:r>
                      <a:endParaRPr lang="de-DE" sz="20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Forderungen Pacht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1.250,00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>
                          <a:effectLst/>
                        </a:rPr>
                        <a:t> </a:t>
                      </a:r>
                      <a:endParaRPr lang="de-DE" sz="1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  <a:tr h="32985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000" dirty="0">
                          <a:effectLst/>
                        </a:rPr>
                        <a:t> </a:t>
                      </a:r>
                      <a:endParaRPr lang="de-DE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dirty="0">
                          <a:effectLst/>
                        </a:rPr>
                        <a:t> </a:t>
                      </a:r>
                      <a:endParaRPr lang="de-DE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245.717,11</a:t>
                      </a:r>
                      <a:endParaRPr lang="de-D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de-DE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  <a:endParaRPr lang="de-D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 </a:t>
                      </a:r>
                      <a:endParaRPr lang="de-D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400" b="1" dirty="0">
                          <a:effectLst/>
                        </a:rPr>
                        <a:t>245.717,11</a:t>
                      </a:r>
                      <a:endParaRPr lang="de-DE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2252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solidFill>
                  <a:schemeClr val="tx1"/>
                </a:solidFill>
              </a:rPr>
              <a:t>TOP 3 - Bericht des Aufsichtsrates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728" indent="0">
              <a:lnSpc>
                <a:spcPct val="120000"/>
              </a:lnSpc>
              <a:buNone/>
            </a:pPr>
            <a:r>
              <a:rPr lang="de-DE" b="1" dirty="0" smtClean="0"/>
              <a:t>Ergebnis </a:t>
            </a:r>
            <a:r>
              <a:rPr lang="de-DE" b="1" dirty="0"/>
              <a:t>der Prüfung: 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Insgesamt ergeben sich aus der Prüfung des Geschäftsberichts sowie des Jahresabschlusses zur „Kulturhaus </a:t>
            </a:r>
            <a:r>
              <a:rPr lang="de-DE" dirty="0" err="1"/>
              <a:t>Eifgen</a:t>
            </a:r>
            <a:r>
              <a:rPr lang="de-DE" dirty="0"/>
              <a:t> eG“ für das Geschäftsjahr 2019 keine Beanstandungen durch den Aufsichtsrat. Der Aufsichtsrat konnte sich von einer umsichtigen und sorgfältigen Geschäftsführung überzeugen und mit dem Vorstand vertrauensvoll zusammen </a:t>
            </a:r>
            <a:r>
              <a:rPr lang="de-DE" dirty="0" smtClean="0"/>
              <a:t>arbeiten</a:t>
            </a:r>
            <a:endParaRPr lang="de-DE" dirty="0"/>
          </a:p>
          <a:p>
            <a:pPr>
              <a:lnSpc>
                <a:spcPct val="120000"/>
              </a:lnSpc>
            </a:pPr>
            <a:r>
              <a:rPr lang="de-DE" dirty="0"/>
              <a:t>Die Mitglieder des Aufsichtsrates haben den Prüfbericht zur Kenntnis genommen </a:t>
            </a:r>
            <a:r>
              <a:rPr lang="de-DE" dirty="0" smtClean="0"/>
              <a:t>und bestätigt 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042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/>
              <a:t>TOP </a:t>
            </a:r>
            <a:r>
              <a:rPr lang="de-DE" sz="3600" dirty="0" smtClean="0"/>
              <a:t>3 – </a:t>
            </a:r>
            <a:r>
              <a:rPr lang="de-DE" sz="3600" dirty="0" smtClean="0">
                <a:hlinkClick r:id="rId2" action="ppaction://hlinkfile"/>
              </a:rPr>
              <a:t>Bericht des Aufsichtsrats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buNone/>
            </a:pPr>
            <a:r>
              <a:rPr lang="de-DE" dirty="0"/>
              <a:t>Feststellung des </a:t>
            </a:r>
            <a:r>
              <a:rPr lang="de-DE" dirty="0" smtClean="0"/>
              <a:t>Jahresabschlusses:</a:t>
            </a:r>
          </a:p>
          <a:p>
            <a:r>
              <a:rPr lang="de-DE" dirty="0" smtClean="0"/>
              <a:t>Der Jahresabschluss wurde vom Aufsichtsrat mit einem Verlust von </a:t>
            </a:r>
            <a:r>
              <a:rPr lang="de-DE" dirty="0"/>
              <a:t>5.053,68 </a:t>
            </a:r>
            <a:r>
              <a:rPr lang="de-DE" dirty="0" smtClean="0"/>
              <a:t>EUR festgestellt.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818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err="1"/>
              <a:t>ToP</a:t>
            </a:r>
            <a:r>
              <a:rPr lang="de-DE" sz="3200" dirty="0"/>
              <a:t> </a:t>
            </a:r>
            <a:r>
              <a:rPr lang="de-DE" sz="3200" dirty="0" smtClean="0"/>
              <a:t>4 Gewinnverwendung/Verlustdeckung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lnSpc>
                <a:spcPct val="120000"/>
              </a:lnSpc>
              <a:buNone/>
            </a:pPr>
            <a:r>
              <a:rPr lang="de-DE" dirty="0" smtClean="0"/>
              <a:t>Beschlussvorschlag: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Der Verlust wird auf das Geschäftsjahr 2020 vorgetragen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931790"/>
            <a:ext cx="2857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639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TOP </a:t>
            </a:r>
            <a:r>
              <a:rPr lang="de-DE" sz="2400" dirty="0" smtClean="0"/>
              <a:t>5 – Entlastung (Versammlungsleiter Jörg vom Stein)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24078" indent="-514350">
              <a:buFont typeface="+mj-lt"/>
              <a:buAutoNum type="alphaLcPeriod"/>
            </a:pPr>
            <a:r>
              <a:rPr lang="de-DE" dirty="0" smtClean="0"/>
              <a:t>Vorstand </a:t>
            </a:r>
          </a:p>
          <a:p>
            <a:pPr marL="624078" indent="-514350">
              <a:buFont typeface="+mj-lt"/>
              <a:buAutoNum type="alphaLcPeriod"/>
            </a:pPr>
            <a:r>
              <a:rPr lang="de-DE" dirty="0" smtClean="0"/>
              <a:t>Aufsichtsrat </a:t>
            </a:r>
            <a:endParaRPr lang="de-DE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79662"/>
            <a:ext cx="4757700" cy="3155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246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TOP 6 Verschiedenes: Auswirkung Corona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7544" y="2211710"/>
            <a:ext cx="8229600" cy="1028698"/>
          </a:xfrm>
        </p:spPr>
        <p:txBody>
          <a:bodyPr>
            <a:normAutofit/>
          </a:bodyPr>
          <a:lstStyle/>
          <a:p>
            <a:pPr marL="109728" indent="0" algn="ctr">
              <a:lnSpc>
                <a:spcPct val="120000"/>
              </a:lnSpc>
              <a:buNone/>
            </a:pPr>
            <a:r>
              <a:rPr lang="de-DE" sz="4000" b="1" dirty="0" smtClean="0">
                <a:solidFill>
                  <a:srgbClr val="00B050"/>
                </a:solidFill>
              </a:rPr>
              <a:t>Wir sind gut aufgestellt!!</a:t>
            </a:r>
          </a:p>
          <a:p>
            <a:pPr marL="109728" indent="0">
              <a:lnSpc>
                <a:spcPct val="120000"/>
              </a:lnSpc>
              <a:buNone/>
            </a:pPr>
            <a:endParaRPr lang="de-DE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>
          <a:xfrm>
            <a:off x="594278" y="2251781"/>
            <a:ext cx="8229600" cy="1028698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09728" indent="0" algn="ctr">
              <a:lnSpc>
                <a:spcPct val="120000"/>
              </a:lnSpc>
              <a:buFont typeface="Georgia"/>
              <a:buNone/>
            </a:pPr>
            <a:r>
              <a:rPr lang="de-DE" sz="4000" b="1" dirty="0" smtClean="0">
                <a:solidFill>
                  <a:srgbClr val="C00000"/>
                </a:solidFill>
              </a:rPr>
              <a:t>Aber Obacht -&gt;</a:t>
            </a:r>
            <a:endParaRPr lang="de-DE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34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TOP 6 Verschiedenes: Auswirkung Corona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de-DE" b="1" dirty="0"/>
              <a:t>Kontostand aktuell = 12.875,10 </a:t>
            </a:r>
            <a:r>
              <a:rPr lang="de-DE" b="1" dirty="0" smtClean="0"/>
              <a:t>EUR </a:t>
            </a:r>
            <a:br>
              <a:rPr lang="de-DE" b="1" dirty="0" smtClean="0"/>
            </a:br>
            <a:r>
              <a:rPr lang="de-DE" b="1" dirty="0" smtClean="0"/>
              <a:t>(darin 9.000 € Corona-Soforthilfe)</a:t>
            </a:r>
            <a:endParaRPr lang="de-DE" b="1" dirty="0"/>
          </a:p>
          <a:p>
            <a:pPr>
              <a:lnSpc>
                <a:spcPct val="120000"/>
              </a:lnSpc>
            </a:pPr>
            <a:r>
              <a:rPr lang="de-DE" dirty="0" smtClean="0"/>
              <a:t>Verbleibender </a:t>
            </a:r>
            <a:r>
              <a:rPr lang="de-DE" dirty="0"/>
              <a:t>Verlust ohne Pachtzahlungen =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>
                <a:solidFill>
                  <a:srgbClr val="C00000"/>
                </a:solidFill>
              </a:rPr>
              <a:t>-</a:t>
            </a:r>
            <a:r>
              <a:rPr lang="de-DE" dirty="0">
                <a:solidFill>
                  <a:srgbClr val="C00000"/>
                </a:solidFill>
              </a:rPr>
              <a:t>5.300 </a:t>
            </a:r>
            <a:r>
              <a:rPr lang="de-DE" dirty="0"/>
              <a:t>EUR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(wäre bei Pachtzahlung </a:t>
            </a:r>
            <a:r>
              <a:rPr lang="de-DE" dirty="0"/>
              <a:t>ab September </a:t>
            </a:r>
            <a:r>
              <a:rPr lang="de-DE" dirty="0" smtClean="0"/>
              <a:t>ausgeglichen</a:t>
            </a:r>
            <a:r>
              <a:rPr lang="de-DE" dirty="0"/>
              <a:t>)</a:t>
            </a:r>
          </a:p>
          <a:p>
            <a:pPr>
              <a:lnSpc>
                <a:spcPct val="120000"/>
              </a:lnSpc>
            </a:pPr>
            <a:r>
              <a:rPr lang="de-DE" dirty="0" smtClean="0"/>
              <a:t>Erwartete Liquidität </a:t>
            </a:r>
            <a:br>
              <a:rPr lang="de-DE" dirty="0" smtClean="0"/>
            </a:br>
            <a:r>
              <a:rPr lang="de-DE" dirty="0" smtClean="0"/>
              <a:t>ohne / mit Pacht </a:t>
            </a:r>
            <a:r>
              <a:rPr lang="de-DE" dirty="0"/>
              <a:t>= </a:t>
            </a:r>
            <a:r>
              <a:rPr lang="de-DE" dirty="0" smtClean="0"/>
              <a:t>5.600 </a:t>
            </a:r>
            <a:r>
              <a:rPr lang="de-DE" dirty="0"/>
              <a:t>EUR </a:t>
            </a:r>
            <a:r>
              <a:rPr lang="de-DE" dirty="0" smtClean="0"/>
              <a:t> / &gt;</a:t>
            </a:r>
            <a:r>
              <a:rPr lang="de-DE" dirty="0"/>
              <a:t>10.000 </a:t>
            </a:r>
            <a:r>
              <a:rPr lang="de-DE" dirty="0" smtClean="0"/>
              <a:t>EUR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84126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TOP 6 Verschiedenes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109728" indent="0">
              <a:lnSpc>
                <a:spcPct val="120000"/>
              </a:lnSpc>
              <a:buNone/>
            </a:pPr>
            <a:r>
              <a:rPr lang="de-DE" dirty="0" smtClean="0"/>
              <a:t>Ausgaben (erledigt und bezahlt):</a:t>
            </a:r>
            <a:endParaRPr lang="de-DE" dirty="0"/>
          </a:p>
          <a:p>
            <a:pPr lvl="0">
              <a:lnSpc>
                <a:spcPct val="120000"/>
              </a:lnSpc>
            </a:pPr>
            <a:r>
              <a:rPr lang="de-DE" dirty="0"/>
              <a:t>Saalelektrik instandgesetzt (Fa. Karsten Schneider, nur Materialkosten</a:t>
            </a:r>
            <a:r>
              <a:rPr lang="de-DE" dirty="0" smtClean="0"/>
              <a:t>)</a:t>
            </a:r>
            <a:endParaRPr lang="de-DE" dirty="0"/>
          </a:p>
          <a:p>
            <a:pPr lvl="0">
              <a:lnSpc>
                <a:spcPct val="120000"/>
              </a:lnSpc>
            </a:pPr>
            <a:r>
              <a:rPr lang="de-DE" dirty="0"/>
              <a:t>Saal- und Toilettenfenster außen gestrichen (Eigenleistung, nur Materialkosten)</a:t>
            </a:r>
          </a:p>
          <a:p>
            <a:pPr lvl="0">
              <a:lnSpc>
                <a:spcPct val="120000"/>
              </a:lnSpc>
            </a:pPr>
            <a:r>
              <a:rPr lang="de-DE" dirty="0" smtClean="0"/>
              <a:t>Pfosten Eingangsbereich </a:t>
            </a:r>
            <a:r>
              <a:rPr lang="de-DE" dirty="0"/>
              <a:t>und Küchentür repariert (Eigenleistung, nur Materialkosten)</a:t>
            </a:r>
          </a:p>
          <a:p>
            <a:pPr lvl="0">
              <a:lnSpc>
                <a:spcPct val="120000"/>
              </a:lnSpc>
            </a:pPr>
            <a:r>
              <a:rPr lang="de-DE" dirty="0"/>
              <a:t>Parkett abgeschliffen und neu geölt (Eigenleistung, nur Materialkosten</a:t>
            </a:r>
            <a:r>
              <a:rPr lang="de-DE" dirty="0" smtClean="0"/>
              <a:t>)</a:t>
            </a:r>
          </a:p>
          <a:p>
            <a:pPr lvl="0">
              <a:lnSpc>
                <a:spcPct val="120000"/>
              </a:lnSpc>
            </a:pPr>
            <a:r>
              <a:rPr lang="de-DE" dirty="0" err="1" smtClean="0"/>
              <a:t>Digitialisierungsaufwand</a:t>
            </a:r>
            <a:r>
              <a:rPr lang="de-DE" dirty="0" smtClean="0"/>
              <a:t> und Website*</a:t>
            </a:r>
          </a:p>
          <a:p>
            <a:pPr lvl="0">
              <a:lnSpc>
                <a:spcPct val="120000"/>
              </a:lnSpc>
            </a:pPr>
            <a:endParaRPr lang="de-DE" dirty="0"/>
          </a:p>
          <a:p>
            <a:pPr marL="109728" lvl="0" indent="0" algn="r">
              <a:lnSpc>
                <a:spcPct val="120000"/>
              </a:lnSpc>
              <a:buNone/>
            </a:pPr>
            <a:r>
              <a:rPr lang="de-DE" sz="2600" i="1" dirty="0"/>
              <a:t>*erledigt und noch zu zahlen</a:t>
            </a:r>
          </a:p>
        </p:txBody>
      </p:sp>
    </p:spTree>
    <p:extLst>
      <p:ext uri="{BB962C8B-B14F-4D97-AF65-F5344CB8AC3E}">
        <p14:creationId xmlns:p14="http://schemas.microsoft.com/office/powerpoint/2010/main" val="939187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>
            <a:extLst>
              <a:ext uri="{FF2B5EF4-FFF2-40B4-BE49-F238E27FC236}">
                <a16:creationId xmlns:a16="http://schemas.microsoft.com/office/drawing/2014/main" xmlns="" id="{4EAE552B-78B5-4A01-BF90-2A37DFCE1B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95736" y="251515"/>
            <a:ext cx="3553851" cy="520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2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</a:t>
            </a:r>
            <a:r>
              <a:rPr lang="de-DE" dirty="0" smtClean="0"/>
              <a:t>6 – Verschiedenes: Das Haus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lnSpc>
                <a:spcPct val="110000"/>
              </a:lnSpc>
              <a:buNone/>
            </a:pPr>
            <a:r>
              <a:rPr lang="de-DE" dirty="0" smtClean="0"/>
              <a:t>Erstellung von Bestandsplänen </a:t>
            </a:r>
            <a:br>
              <a:rPr lang="de-DE" dirty="0" smtClean="0"/>
            </a:br>
            <a:r>
              <a:rPr lang="de-DE" dirty="0" smtClean="0"/>
              <a:t>(Anja Klein/Wolfgang Schindler)</a:t>
            </a:r>
          </a:p>
          <a:p>
            <a:pPr marL="109728" indent="0">
              <a:lnSpc>
                <a:spcPct val="110000"/>
              </a:lnSpc>
              <a:buNone/>
            </a:pPr>
            <a:r>
              <a:rPr lang="de-DE" dirty="0" smtClean="0"/>
              <a:t>Mittel- und langfristiges Renovierungskonzept</a:t>
            </a:r>
          </a:p>
          <a:p>
            <a:pPr>
              <a:lnSpc>
                <a:spcPct val="110000"/>
              </a:lnSpc>
            </a:pPr>
            <a:r>
              <a:rPr lang="de-DE" dirty="0" smtClean="0"/>
              <a:t>Erfassung der Gebäudesubstanz</a:t>
            </a:r>
          </a:p>
          <a:p>
            <a:pPr>
              <a:lnSpc>
                <a:spcPct val="110000"/>
              </a:lnSpc>
            </a:pPr>
            <a:r>
              <a:rPr lang="de-DE" dirty="0" smtClean="0"/>
              <a:t>Kosten/Prioritäten/Zeitplan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13351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</a:t>
            </a:r>
            <a:r>
              <a:rPr lang="de-DE" dirty="0" smtClean="0"/>
              <a:t>6 – Verschiedenes: Website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de-DE" dirty="0" smtClean="0"/>
              <a:t>Website </a:t>
            </a:r>
            <a:r>
              <a:rPr lang="de-DE" dirty="0" smtClean="0">
                <a:hlinkClick r:id="rId2"/>
              </a:rPr>
              <a:t>„Eifgen1.de“:</a:t>
            </a:r>
            <a:r>
              <a:rPr lang="de-DE" dirty="0" smtClean="0"/>
              <a:t> 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Das Informationsportal für alle Belange der Kulturhaus </a:t>
            </a:r>
            <a:r>
              <a:rPr lang="de-DE" dirty="0" err="1" smtClean="0"/>
              <a:t>Eifgen</a:t>
            </a:r>
            <a:r>
              <a:rPr lang="de-DE" dirty="0" smtClean="0"/>
              <a:t> eG</a:t>
            </a:r>
          </a:p>
          <a:p>
            <a:pPr>
              <a:lnSpc>
                <a:spcPct val="150000"/>
              </a:lnSpc>
            </a:pPr>
            <a:r>
              <a:rPr lang="de-DE" dirty="0" smtClean="0"/>
              <a:t>Autoren gesucht!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463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00100"/>
          </a:xfrm>
        </p:spPr>
        <p:txBody>
          <a:bodyPr>
            <a:noAutofit/>
          </a:bodyPr>
          <a:lstStyle/>
          <a:p>
            <a:r>
              <a:rPr lang="de-DE" sz="3200" dirty="0"/>
              <a:t>TOP </a:t>
            </a:r>
            <a:r>
              <a:rPr lang="de-DE" sz="3200" dirty="0" smtClean="0"/>
              <a:t>6 </a:t>
            </a:r>
            <a:r>
              <a:rPr lang="de-DE" sz="3200" dirty="0"/>
              <a:t>– Verschiedenes</a:t>
            </a:r>
            <a:r>
              <a:rPr lang="de-DE" sz="3200" dirty="0" smtClean="0"/>
              <a:t>: </a:t>
            </a:r>
            <a:br>
              <a:rPr lang="de-DE" sz="3200" dirty="0" smtClean="0"/>
            </a:br>
            <a:r>
              <a:rPr lang="de-DE" sz="2000" dirty="0" smtClean="0"/>
              <a:t>Die Genossenschaftsidee als Grundlage für gemeinsames Handeln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95669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de-DE" dirty="0" smtClean="0"/>
              <a:t>Vorbildlich: </a:t>
            </a:r>
          </a:p>
          <a:p>
            <a:r>
              <a:rPr lang="de-DE" dirty="0" smtClean="0"/>
              <a:t>Gaststätte und Ärztehaus Hülsenbusch</a:t>
            </a:r>
            <a:endParaRPr lang="de-DE" dirty="0"/>
          </a:p>
        </p:txBody>
      </p:sp>
      <p:pic>
        <p:nvPicPr>
          <p:cNvPr id="4" name="Picture 2" descr="https://eifgen1.de/wp-content/uploads/2020/06/Gaststäte_Jäger_Web-930x29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681950"/>
            <a:ext cx="7092280" cy="227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822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699542"/>
            <a:ext cx="8229600" cy="800100"/>
          </a:xfrm>
        </p:spPr>
        <p:txBody>
          <a:bodyPr>
            <a:noAutofit/>
          </a:bodyPr>
          <a:lstStyle/>
          <a:p>
            <a:r>
              <a:rPr lang="de-DE" sz="3200" dirty="0"/>
              <a:t>TOP </a:t>
            </a:r>
            <a:r>
              <a:rPr lang="de-DE" sz="3200" dirty="0" smtClean="0"/>
              <a:t>6 </a:t>
            </a:r>
            <a:r>
              <a:rPr lang="de-DE" sz="3200" dirty="0"/>
              <a:t>– Verschiedenes</a:t>
            </a:r>
            <a:r>
              <a:rPr lang="de-DE" sz="3200" dirty="0" smtClean="0"/>
              <a:t>: </a:t>
            </a:r>
            <a:br>
              <a:rPr lang="de-DE" sz="3200" dirty="0" smtClean="0"/>
            </a:br>
            <a:r>
              <a:rPr lang="de-DE" sz="2000" dirty="0" smtClean="0"/>
              <a:t>Die Genossenschaftsidee als Grundlage für gemeinsames Handeln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7068"/>
            <a:ext cx="8229600" cy="956690"/>
          </a:xfrm>
        </p:spPr>
        <p:txBody>
          <a:bodyPr>
            <a:normAutofit lnSpcReduction="10000"/>
          </a:bodyPr>
          <a:lstStyle/>
          <a:p>
            <a:pPr marL="109728" indent="0">
              <a:buNone/>
            </a:pPr>
            <a:r>
              <a:rPr lang="de-DE" dirty="0" smtClean="0"/>
              <a:t>Vorbildlich: </a:t>
            </a:r>
          </a:p>
          <a:p>
            <a:r>
              <a:rPr lang="de-DE" dirty="0" smtClean="0"/>
              <a:t>Gemeinnütziger Bauverein Wermelskirchen</a:t>
            </a:r>
            <a:endParaRPr lang="de-DE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39"/>
          <a:stretch/>
        </p:blipFill>
        <p:spPr bwMode="auto">
          <a:xfrm>
            <a:off x="2771800" y="2571749"/>
            <a:ext cx="4993319" cy="251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471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10890" y="483518"/>
            <a:ext cx="8229600" cy="8001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smtClean="0"/>
              <a:t>TOP 6 – Verschiedenes: </a:t>
            </a:r>
            <a:br>
              <a:rPr lang="de-DE" sz="3200" dirty="0" smtClean="0"/>
            </a:br>
            <a:r>
              <a:rPr lang="de-DE" sz="2000" dirty="0" smtClean="0"/>
              <a:t>Die Genossenschaftsidee als Grundlage für gemeinsames Handeln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63638"/>
            <a:ext cx="8507288" cy="3367264"/>
          </a:xfrm>
        </p:spPr>
        <p:txBody>
          <a:bodyPr/>
          <a:lstStyle/>
          <a:p>
            <a:pPr marL="109728" indent="0">
              <a:buNone/>
            </a:pPr>
            <a:r>
              <a:rPr lang="de-DE" dirty="0" smtClean="0"/>
              <a:t>Gaststätte und Ärztehaus Hülsenbusch, Bauverein und Kulturhaus </a:t>
            </a:r>
            <a:r>
              <a:rPr lang="de-DE" dirty="0" err="1" smtClean="0"/>
              <a:t>Eifgen</a:t>
            </a:r>
            <a:r>
              <a:rPr lang="de-DE" dirty="0" smtClean="0"/>
              <a:t> eG: </a:t>
            </a:r>
          </a:p>
          <a:p>
            <a:pPr marL="109728" indent="0">
              <a:buNone/>
            </a:pPr>
            <a:endParaRPr lang="de-DE" dirty="0" smtClean="0"/>
          </a:p>
          <a:p>
            <a:pPr marL="109728" indent="0" algn="ctr">
              <a:buNone/>
            </a:pPr>
            <a:r>
              <a:rPr lang="de-DE" sz="3600" b="1" dirty="0" smtClean="0"/>
              <a:t>Vorbilder für Wermelskirchen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4405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Exposé </a:t>
            </a:r>
            <a:r>
              <a:rPr lang="de-DE" dirty="0" err="1" smtClean="0"/>
              <a:t>Eifgenhäuser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de-DE" dirty="0" smtClean="0"/>
              <a:t>„Gemeinsam </a:t>
            </a:r>
            <a:r>
              <a:rPr lang="de-DE" dirty="0"/>
              <a:t>mit dem in der regionalen Musikszene sehr bedeutsamen Haus </a:t>
            </a:r>
            <a:r>
              <a:rPr lang="de-DE" dirty="0" err="1"/>
              <a:t>Eifgen</a:t>
            </a:r>
            <a:r>
              <a:rPr lang="de-DE" dirty="0"/>
              <a:t> können hier Synergien entstehen, die das gesamte Areal angrenzend an das ehemalige Freibad zu einem kulturellen und regionalen Anziehungspunkt machen. Die </a:t>
            </a:r>
            <a:r>
              <a:rPr lang="de-DE" dirty="0" err="1"/>
              <a:t>Talachse</a:t>
            </a:r>
            <a:r>
              <a:rPr lang="de-DE" dirty="0"/>
              <a:t> </a:t>
            </a:r>
            <a:r>
              <a:rPr lang="de-DE" dirty="0" err="1"/>
              <a:t>Eifgen</a:t>
            </a:r>
            <a:r>
              <a:rPr lang="de-DE" dirty="0"/>
              <a:t> / Wermelskirchen soll ihrer </a:t>
            </a:r>
            <a:r>
              <a:rPr lang="de-DE" dirty="0" err="1"/>
              <a:t>identitätstiftenden</a:t>
            </a:r>
            <a:r>
              <a:rPr lang="de-DE" dirty="0"/>
              <a:t> Rolle dauerhaft gerecht bleiben</a:t>
            </a:r>
            <a:r>
              <a:rPr lang="de-DE" dirty="0" smtClean="0"/>
              <a:t>.“</a:t>
            </a:r>
          </a:p>
          <a:p>
            <a:pPr marL="109728" indent="0" algn="r">
              <a:buNone/>
            </a:pPr>
            <a:r>
              <a:rPr lang="de-DE" sz="1900" i="1" dirty="0" smtClean="0"/>
              <a:t>Investorenausschreibung Stadt Wermelskirchen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7332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/>
          <p:cNvSpPr txBox="1">
            <a:spLocks/>
          </p:cNvSpPr>
          <p:nvPr/>
        </p:nvSpPr>
        <p:spPr>
          <a:xfrm>
            <a:off x="410890" y="483518"/>
            <a:ext cx="8229600" cy="8001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sz="3200" dirty="0" smtClean="0"/>
              <a:t>TOP 6 – Verschiedenes: </a:t>
            </a:r>
            <a:br>
              <a:rPr lang="de-DE" sz="3200" dirty="0" smtClean="0"/>
            </a:br>
            <a:r>
              <a:rPr lang="de-DE" sz="2000" dirty="0" smtClean="0"/>
              <a:t>Die Genossenschaftsidee als Grundlage für gemeinsames Handeln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563638"/>
            <a:ext cx="8507288" cy="3367264"/>
          </a:xfrm>
        </p:spPr>
        <p:txBody>
          <a:bodyPr/>
          <a:lstStyle/>
          <a:p>
            <a:r>
              <a:rPr lang="de-DE" dirty="0" smtClean="0"/>
              <a:t>Gaststätte und Ärztehaus Hülsenbusch, Bauverein und Kulturhaus </a:t>
            </a:r>
            <a:r>
              <a:rPr lang="de-DE" dirty="0" err="1" smtClean="0"/>
              <a:t>Eifgen</a:t>
            </a:r>
            <a:r>
              <a:rPr lang="de-DE" dirty="0" smtClean="0"/>
              <a:t> eG: Vorbilder für Wermelskirchen</a:t>
            </a:r>
          </a:p>
          <a:p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9622"/>
            <a:ext cx="8258175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9" t="19529" r="699" b="3601"/>
          <a:stretch/>
        </p:blipFill>
        <p:spPr bwMode="auto">
          <a:xfrm>
            <a:off x="539552" y="450641"/>
            <a:ext cx="7888017" cy="4677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846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 rot="5400000">
            <a:off x="6898309" y="-762670"/>
            <a:ext cx="586803" cy="3511228"/>
          </a:xfrm>
        </p:spPr>
        <p:txBody>
          <a:bodyPr/>
          <a:lstStyle/>
          <a:p>
            <a:pPr algn="l"/>
            <a:r>
              <a:rPr lang="de-DE" dirty="0" smtClean="0"/>
              <a:t>Team</a:t>
            </a:r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46923"/>
            <a:ext cx="7704856" cy="4318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9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 rot="5400000">
            <a:off x="6898309" y="-762670"/>
            <a:ext cx="586803" cy="3511228"/>
          </a:xfrm>
        </p:spPr>
        <p:txBody>
          <a:bodyPr/>
          <a:lstStyle/>
          <a:p>
            <a:pPr algn="l"/>
            <a:r>
              <a:rPr lang="de-DE" dirty="0" smtClean="0"/>
              <a:t>Kann es gelingen?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half" idx="2"/>
          </p:nvPr>
        </p:nvSpPr>
        <p:spPr>
          <a:xfrm>
            <a:off x="5508104" y="1655577"/>
            <a:ext cx="3171139" cy="3283516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de-DE" sz="2600" dirty="0"/>
              <a:t>Wir werden </a:t>
            </a:r>
            <a:r>
              <a:rPr lang="de-DE" sz="2600" dirty="0" smtClean="0"/>
              <a:t>das </a:t>
            </a:r>
            <a:r>
              <a:rPr lang="de-DE" sz="2600" dirty="0"/>
              <a:t>nur schaffen, wenn </a:t>
            </a:r>
            <a:r>
              <a:rPr lang="de-DE" sz="2600" dirty="0" smtClean="0"/>
              <a:t>wir „</a:t>
            </a:r>
            <a:r>
              <a:rPr lang="de-DE" sz="2600" dirty="0"/>
              <a:t>Sie“ als Bürger davon überzeugen und Sie uns im  Haus </a:t>
            </a:r>
            <a:r>
              <a:rPr lang="de-DE" sz="2600" dirty="0" err="1"/>
              <a:t>Eifgen</a:t>
            </a:r>
            <a:r>
              <a:rPr lang="de-DE" sz="2600" dirty="0"/>
              <a:t> möglichst oft besuchen.</a:t>
            </a:r>
          </a:p>
          <a:p>
            <a:endParaRPr lang="de-DE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51670"/>
            <a:ext cx="4894372" cy="274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30162"/>
            <a:ext cx="8712968" cy="4918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2622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Vielen Dank</a:t>
            </a:r>
            <a:endParaRPr lang="de-DE" dirty="0"/>
          </a:p>
        </p:txBody>
      </p:sp>
      <p:sp>
        <p:nvSpPr>
          <p:cNvPr id="6" name="Untertitel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W:\2018-04-15-wasserfuhr\web\20180415_212302-we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843558"/>
            <a:ext cx="4896938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0767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/>
              <a:t>TOP </a:t>
            </a:r>
            <a:r>
              <a:rPr lang="de-DE" sz="2400" dirty="0" smtClean="0"/>
              <a:t>1 </a:t>
            </a:r>
            <a:r>
              <a:rPr lang="de-DE" sz="2400" dirty="0"/>
              <a:t>- Begrüßung durch </a:t>
            </a:r>
            <a:r>
              <a:rPr lang="de-DE" sz="2400" dirty="0" smtClean="0"/>
              <a:t>Aufsichtsratsvorsitzenden</a:t>
            </a:r>
            <a:endParaRPr lang="de-DE" sz="2400" dirty="0"/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de-DE" dirty="0" smtClean="0"/>
              <a:t>Feststellung</a:t>
            </a:r>
          </a:p>
          <a:p>
            <a:pPr lvl="1">
              <a:lnSpc>
                <a:spcPct val="120000"/>
              </a:lnSpc>
            </a:pPr>
            <a:r>
              <a:rPr lang="de-DE" sz="2900" dirty="0">
                <a:solidFill>
                  <a:schemeClr val="tx1"/>
                </a:solidFill>
              </a:rPr>
              <a:t>der frist- und formgerechten Einladung zur Generalversammlung</a:t>
            </a:r>
          </a:p>
          <a:p>
            <a:pPr lvl="1">
              <a:lnSpc>
                <a:spcPct val="120000"/>
              </a:lnSpc>
            </a:pPr>
            <a:r>
              <a:rPr lang="de-DE" sz="2900" dirty="0" smtClean="0">
                <a:solidFill>
                  <a:schemeClr val="tx1"/>
                </a:solidFill>
              </a:rPr>
              <a:t>der Anzahl der anwesenden stimmberechtigten </a:t>
            </a:r>
            <a:r>
              <a:rPr lang="de-DE" sz="2900" dirty="0">
                <a:solidFill>
                  <a:schemeClr val="tx1"/>
                </a:solidFill>
              </a:rPr>
              <a:t>Mitglieder </a:t>
            </a:r>
            <a:r>
              <a:rPr lang="de-DE" sz="2900" dirty="0" smtClean="0">
                <a:solidFill>
                  <a:schemeClr val="tx1"/>
                </a:solidFill>
              </a:rPr>
              <a:t>und Vertreter</a:t>
            </a:r>
          </a:p>
          <a:p>
            <a:pPr lvl="1">
              <a:lnSpc>
                <a:spcPct val="120000"/>
              </a:lnSpc>
            </a:pPr>
            <a:r>
              <a:rPr lang="de-DE" sz="2900" dirty="0" smtClean="0">
                <a:solidFill>
                  <a:schemeClr val="tx1"/>
                </a:solidFill>
              </a:rPr>
              <a:t>Der Beschlussfähigkeit der </a:t>
            </a:r>
            <a:r>
              <a:rPr lang="de-DE" sz="2900" dirty="0">
                <a:solidFill>
                  <a:schemeClr val="tx1"/>
                </a:solidFill>
              </a:rPr>
              <a:t>Versammlung </a:t>
            </a:r>
            <a:endParaRPr lang="de-DE" sz="2900" dirty="0" smtClean="0">
              <a:solidFill>
                <a:schemeClr val="tx1"/>
              </a:solidFill>
            </a:endParaRPr>
          </a:p>
          <a:p>
            <a:pPr lvl="1">
              <a:lnSpc>
                <a:spcPct val="120000"/>
              </a:lnSpc>
            </a:pPr>
            <a:r>
              <a:rPr lang="de-DE" sz="2900" dirty="0" smtClean="0">
                <a:solidFill>
                  <a:schemeClr val="tx1"/>
                </a:solidFill>
              </a:rPr>
              <a:t>der Tagesordnung und möglicher Änderungsvorschläge</a:t>
            </a:r>
          </a:p>
          <a:p>
            <a:pPr marL="109728" indent="0">
              <a:lnSpc>
                <a:spcPct val="120000"/>
              </a:lnSpc>
              <a:buNone/>
            </a:pPr>
            <a:endParaRPr lang="de-DE" dirty="0" smtClean="0"/>
          </a:p>
          <a:p>
            <a:pPr marL="109728" indent="0" algn="ctr">
              <a:lnSpc>
                <a:spcPct val="120000"/>
              </a:lnSpc>
              <a:buNone/>
            </a:pPr>
            <a:r>
              <a:rPr lang="de-DE" dirty="0"/>
              <a:t>Gedenken an die verstorbenen Mitglieder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Klaus </a:t>
            </a:r>
            <a:r>
              <a:rPr lang="de-DE" dirty="0"/>
              <a:t>Dannenberg, Michael Wirtz</a:t>
            </a:r>
          </a:p>
          <a:p>
            <a:pPr>
              <a:lnSpc>
                <a:spcPct val="120000"/>
              </a:lnSpc>
            </a:pPr>
            <a:endParaRPr lang="de-DE" dirty="0" smtClean="0"/>
          </a:p>
          <a:p>
            <a:pPr>
              <a:lnSpc>
                <a:spcPct val="120000"/>
              </a:lnSpc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1682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400" dirty="0" smtClean="0"/>
              <a:t>TOP 1 </a:t>
            </a:r>
            <a:r>
              <a:rPr lang="de-DE" sz="2400" dirty="0"/>
              <a:t>- Begrüßung durch </a:t>
            </a:r>
            <a:r>
              <a:rPr lang="de-DE" sz="2400" dirty="0" smtClean="0"/>
              <a:t>Aufsichtsratsvorsitzenden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109728" indent="0">
              <a:buNone/>
            </a:pPr>
            <a:r>
              <a:rPr lang="de-DE" sz="1600" b="1" dirty="0" smtClean="0"/>
              <a:t>Tagesordnung</a:t>
            </a:r>
            <a:r>
              <a:rPr lang="de-DE" sz="1600" b="1" dirty="0"/>
              <a:t>:</a:t>
            </a:r>
          </a:p>
          <a:p>
            <a:pPr lvl="0"/>
            <a:r>
              <a:rPr lang="de-DE" sz="1600" dirty="0"/>
              <a:t>Ernennung von Wolfgang Schindler zum Schriftführer und Jörg vom Stein zum Stimmzähler </a:t>
            </a:r>
            <a:endParaRPr lang="de-DE" sz="1600" dirty="0" smtClean="0"/>
          </a:p>
          <a:p>
            <a:pPr lvl="0"/>
            <a:r>
              <a:rPr lang="de-DE" sz="1600" dirty="0" smtClean="0"/>
              <a:t>Bericht </a:t>
            </a:r>
            <a:r>
              <a:rPr lang="de-DE" sz="1600" dirty="0"/>
              <a:t>des Vorstandes über das Geschäftsjahr 2019 und Vorlage des Jahresabschlusses 2019</a:t>
            </a:r>
            <a:endParaRPr lang="de-DE" sz="1400" dirty="0"/>
          </a:p>
          <a:p>
            <a:pPr lvl="0"/>
            <a:r>
              <a:rPr lang="de-DE" sz="1600" dirty="0"/>
              <a:t>Bericht des Aufsichtsrates über seine Tätigkeit</a:t>
            </a:r>
            <a:endParaRPr lang="de-DE" sz="1400" dirty="0"/>
          </a:p>
          <a:p>
            <a:pPr lvl="0"/>
            <a:r>
              <a:rPr lang="de-DE" sz="1600" dirty="0"/>
              <a:t>Feststellung des Jahresabschlusses 2019</a:t>
            </a:r>
            <a:endParaRPr lang="de-DE" sz="1400" dirty="0"/>
          </a:p>
          <a:p>
            <a:pPr lvl="0"/>
            <a:r>
              <a:rPr lang="de-DE" sz="1600" dirty="0"/>
              <a:t>Beschluss über die Gewinnverwendung bzw. Verlustdeckung 2019</a:t>
            </a:r>
            <a:endParaRPr lang="de-DE" sz="1400" dirty="0"/>
          </a:p>
          <a:p>
            <a:pPr lvl="0"/>
            <a:r>
              <a:rPr lang="de-DE" sz="1600" dirty="0" smtClean="0"/>
              <a:t>Entlastung </a:t>
            </a:r>
            <a:endParaRPr lang="de-DE" sz="1400" dirty="0"/>
          </a:p>
          <a:p>
            <a:pPr lvl="1"/>
            <a:r>
              <a:rPr lang="de-DE" sz="1600" dirty="0"/>
              <a:t>des Vorstands</a:t>
            </a:r>
            <a:endParaRPr lang="de-DE" sz="1400" dirty="0"/>
          </a:p>
          <a:p>
            <a:pPr lvl="1"/>
            <a:r>
              <a:rPr lang="de-DE" sz="1600" dirty="0"/>
              <a:t>des Aufsichtsrates</a:t>
            </a:r>
            <a:endParaRPr lang="de-DE" sz="1400" dirty="0"/>
          </a:p>
          <a:p>
            <a:pPr lvl="0"/>
            <a:r>
              <a:rPr lang="de-DE" sz="1600" dirty="0" smtClean="0"/>
              <a:t>Verschiedenes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329686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378451"/>
              </p:ext>
            </p:extLst>
          </p:nvPr>
        </p:nvGraphicFramePr>
        <p:xfrm>
          <a:off x="5508104" y="627534"/>
          <a:ext cx="3351357" cy="437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3" name="Acrobat Document" r:id="rId4" imgW="4162349" imgH="5429116" progId="AcroExch.Document.11">
                  <p:embed/>
                </p:oleObj>
              </mc:Choice>
              <mc:Fallback>
                <p:oleObj name="Acrobat Document" r:id="rId4" imgW="4162349" imgH="542911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508104" y="627534"/>
                        <a:ext cx="3351357" cy="43705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2" descr="D:\KULTIN-WK\h-Grafik und Web\eG_info\eG-Information_titel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1" y="843558"/>
            <a:ext cx="5402825" cy="380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4"/>
          <p:cNvSpPr/>
          <p:nvPr/>
        </p:nvSpPr>
        <p:spPr>
          <a:xfrm>
            <a:off x="523487" y="396409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TOP 2</a:t>
            </a:r>
            <a:r>
              <a:rPr lang="de-DE" dirty="0" smtClean="0"/>
              <a:t> – Bericht des Vorstands</a:t>
            </a:r>
            <a:endParaRPr lang="de-DE" dirty="0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14038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altLang="de-DE" dirty="0" smtClean="0">
                <a:latin typeface="Georgia" pitchFamily="16" charset="0"/>
              </a:rPr>
              <a:t>Von der Idee zur eG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835696" y="1635646"/>
            <a:ext cx="6923112" cy="3243834"/>
          </a:xfrm>
        </p:spPr>
        <p:txBody>
          <a:bodyPr>
            <a:normAutofit fontScale="70000" lnSpcReduction="20000"/>
          </a:bodyPr>
          <a:lstStyle/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1. Schritt: Eine Idee </a:t>
            </a:r>
            <a:r>
              <a:rPr lang="de-DE" sz="2300" b="1" dirty="0" smtClean="0"/>
              <a:t>wächst</a:t>
            </a:r>
            <a:endParaRPr lang="de-DE" sz="2300" b="1" dirty="0">
              <a:latin typeface="ZapfDingbats" pitchFamily="82" charset="0"/>
            </a:endParaRP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2. Schritt: Partner gewinnen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3. Schritt: Wirtschaftliches Konzept (Geschäftsplan)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4. Schritt: Rechtliches Konzept (Satzung, Geschäftsordnungen</a:t>
            </a:r>
            <a:r>
              <a:rPr lang="de-DE" sz="2300" b="1" dirty="0" smtClean="0"/>
              <a:t>)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 smtClean="0"/>
              <a:t>5. Vorprüfung durch GV Berater</a:t>
            </a:r>
            <a:endParaRPr lang="de-DE" sz="2300" b="1" dirty="0"/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5. Schritt: Gründung der eG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6. Schritt: Gründungsprüfung</a:t>
            </a:r>
          </a:p>
          <a:p>
            <a:pPr marL="109728" indent="0">
              <a:lnSpc>
                <a:spcPct val="160000"/>
              </a:lnSpc>
              <a:buNone/>
            </a:pPr>
            <a:r>
              <a:rPr lang="de-DE" sz="2300" b="1" dirty="0"/>
              <a:t>7. Schritt: Eintragung im Genossenschaftsregister</a:t>
            </a:r>
          </a:p>
        </p:txBody>
      </p:sp>
      <p:pic>
        <p:nvPicPr>
          <p:cNvPr id="1026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447" y="1707654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06" y="2077219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06" y="2466975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06" y="2835399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006" y="3256135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087" y="3570337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240" y="3939902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hteck 16"/>
          <p:cNvSpPr/>
          <p:nvPr/>
        </p:nvSpPr>
        <p:spPr>
          <a:xfrm>
            <a:off x="457200" y="562123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TOP </a:t>
            </a:r>
            <a:r>
              <a:rPr lang="de-DE" dirty="0" smtClean="0"/>
              <a:t>2 – Bericht des Vorstands</a:t>
            </a:r>
            <a:endParaRPr lang="de-DE" dirty="0"/>
          </a:p>
        </p:txBody>
      </p:sp>
      <p:pic>
        <p:nvPicPr>
          <p:cNvPr id="18" name="Picture 2" descr="C:\Users\di\AppData\Local\Microsoft\Windows\INetCache\IE\AEWOJ479\check-1769866_640[1]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067" y="4345780"/>
            <a:ext cx="290637" cy="314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4956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de-DE" sz="1600" b="1" dirty="0" smtClean="0"/>
              <a:t>Vorstand/Aufsichtsrat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 smtClean="0"/>
              <a:t>Dierks</a:t>
            </a:r>
            <a:r>
              <a:rPr lang="de-DE" sz="1600" dirty="0"/>
              <a:t>, Michael (</a:t>
            </a:r>
            <a:r>
              <a:rPr lang="de-DE" sz="1600" dirty="0" err="1"/>
              <a:t>Geschäftsf</a:t>
            </a:r>
            <a:r>
              <a:rPr lang="de-DE" sz="1600" dirty="0"/>
              <a:t>. Vorstand)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/>
              <a:t>Schulte, Joachim (Vorstand)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 err="1"/>
              <a:t>Karnowka</a:t>
            </a:r>
            <a:r>
              <a:rPr lang="de-DE" sz="1600" dirty="0"/>
              <a:t>, Alfred (AR Vorsitzender)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/>
              <a:t>Regenbrecht, Michael (</a:t>
            </a:r>
            <a:r>
              <a:rPr lang="de-DE" sz="1600" dirty="0" err="1"/>
              <a:t>stv</a:t>
            </a:r>
            <a:r>
              <a:rPr lang="de-DE" sz="1600" dirty="0"/>
              <a:t>. AR Vorsitzender)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/>
              <a:t>Schindler, Wolfgang (Schriftführer AR) 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r>
              <a:rPr lang="de-DE" sz="1600" dirty="0" smtClean="0"/>
              <a:t>Mohr</a:t>
            </a:r>
            <a:r>
              <a:rPr lang="de-DE" sz="1600" dirty="0"/>
              <a:t>, Michael (AR Mitglied)</a:t>
            </a:r>
          </a:p>
          <a:p>
            <a:pPr marL="452628" indent="-342900">
              <a:lnSpc>
                <a:spcPct val="150000"/>
              </a:lnSpc>
              <a:buFont typeface="+mj-lt"/>
              <a:buAutoNum type="arabicPeriod"/>
            </a:pPr>
            <a:endParaRPr lang="de-DE" sz="1600" dirty="0" smtClean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48944" y="2957466"/>
            <a:ext cx="4038600" cy="2036809"/>
          </a:xfrm>
        </p:spPr>
        <p:txBody>
          <a:bodyPr>
            <a:normAutofit fontScale="85000" lnSpcReduction="20000"/>
          </a:bodyPr>
          <a:lstStyle/>
          <a:p>
            <a:pPr marL="109728" indent="0">
              <a:lnSpc>
                <a:spcPct val="150000"/>
              </a:lnSpc>
              <a:buNone/>
            </a:pPr>
            <a:r>
              <a:rPr lang="de-DE" b="1" dirty="0" smtClean="0"/>
              <a:t>Gründungsmitglieder 23.05.2019</a:t>
            </a:r>
            <a:endParaRPr lang="de-DE" b="1" dirty="0"/>
          </a:p>
          <a:p>
            <a:pPr marL="452628" indent="-342900">
              <a:lnSpc>
                <a:spcPct val="170000"/>
              </a:lnSpc>
              <a:buFont typeface="+mj-lt"/>
              <a:buAutoNum type="arabicPeriod"/>
            </a:pPr>
            <a:r>
              <a:rPr lang="de-DE" sz="1800" dirty="0" err="1"/>
              <a:t>Behle,Thomas</a:t>
            </a:r>
            <a:r>
              <a:rPr lang="de-DE" sz="1800" dirty="0"/>
              <a:t> </a:t>
            </a:r>
          </a:p>
          <a:p>
            <a:pPr marL="452628" indent="-342900">
              <a:lnSpc>
                <a:spcPct val="170000"/>
              </a:lnSpc>
              <a:buFont typeface="+mj-lt"/>
              <a:buAutoNum type="arabicPeriod"/>
            </a:pPr>
            <a:r>
              <a:rPr lang="de-DE" sz="1800" dirty="0" smtClean="0"/>
              <a:t>Dierks</a:t>
            </a:r>
            <a:r>
              <a:rPr lang="de-DE" sz="1800" dirty="0"/>
              <a:t>, Annegret</a:t>
            </a:r>
          </a:p>
          <a:p>
            <a:pPr marL="452628" indent="-342900">
              <a:lnSpc>
                <a:spcPct val="170000"/>
              </a:lnSpc>
              <a:buFont typeface="+mj-lt"/>
              <a:buAutoNum type="arabicPeriod"/>
            </a:pPr>
            <a:r>
              <a:rPr lang="de-DE" sz="1800" dirty="0"/>
              <a:t>Horn, Wolfgang </a:t>
            </a:r>
          </a:p>
          <a:p>
            <a:pPr marL="452628" indent="-342900">
              <a:lnSpc>
                <a:spcPct val="170000"/>
              </a:lnSpc>
              <a:buFont typeface="+mj-lt"/>
              <a:buAutoNum type="arabicPeriod"/>
            </a:pPr>
            <a:r>
              <a:rPr lang="de-DE" sz="1800" dirty="0"/>
              <a:t>Langenkamp, Kai</a:t>
            </a:r>
          </a:p>
          <a:p>
            <a:endParaRPr lang="de-DE" dirty="0"/>
          </a:p>
        </p:txBody>
      </p:sp>
      <p:sp>
        <p:nvSpPr>
          <p:cNvPr id="8" name="Inhaltsplatzhalter 2"/>
          <p:cNvSpPr txBox="1">
            <a:spLocks/>
          </p:cNvSpPr>
          <p:nvPr/>
        </p:nvSpPr>
        <p:spPr>
          <a:xfrm>
            <a:off x="4572000" y="2484909"/>
            <a:ext cx="4392488" cy="253833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•"/>
              <a:defRPr kumimoji="0"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58368" indent="-246888" algn="l" rtl="0" eaLnBrk="1" latinLnBrk="0" hangingPunct="1">
              <a:spcBef>
                <a:spcPts val="300"/>
              </a:spcBef>
              <a:buClr>
                <a:schemeClr val="accent2"/>
              </a:buClr>
              <a:buFont typeface="Georgia"/>
              <a:buChar char="▫"/>
              <a:defRPr kumimoji="0" sz="2600" kern="120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923544" indent="-219456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400" kern="12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179576" indent="-201168" algn="l" rtl="0" eaLnBrk="1" latinLnBrk="0" hangingPunct="1">
              <a:spcBef>
                <a:spcPts val="300"/>
              </a:spcBef>
              <a:buClr>
                <a:schemeClr val="accent1"/>
              </a:buClr>
              <a:buFont typeface="Wingdings 2"/>
              <a:buChar char=""/>
              <a:defRPr kumimoji="0" sz="2200" kern="1200">
                <a:solidFill>
                  <a:schemeClr val="accent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138988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2000" kern="1200">
                <a:solidFill>
                  <a:schemeClr val="accent3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1609344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8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▫"/>
              <a:defRPr kumimoji="0" sz="16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2029968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2240280" indent="-182880" algn="l" rtl="0" eaLnBrk="1" latinLnBrk="0" hangingPunct="1">
              <a:spcBef>
                <a:spcPts val="300"/>
              </a:spcBef>
              <a:buClr>
                <a:schemeClr val="accent3"/>
              </a:buClr>
              <a:buFont typeface="Georgia"/>
              <a:buChar char="◦"/>
              <a:defRPr kumimoji="0" sz="14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2628" indent="-342900">
              <a:lnSpc>
                <a:spcPct val="150000"/>
              </a:lnSpc>
              <a:buFont typeface="+mj-lt"/>
              <a:buAutoNum type="arabicPeriod" startAt="6"/>
            </a:pPr>
            <a:endParaRPr lang="de-DE" sz="1600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581075"/>
            <a:ext cx="3443207" cy="1929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7" y="699542"/>
            <a:ext cx="3906025" cy="1058828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523487" y="396409"/>
            <a:ext cx="332494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TOP 2</a:t>
            </a:r>
            <a:r>
              <a:rPr lang="de-DE" dirty="0" smtClean="0"/>
              <a:t> – Bericht des Vorstands</a:t>
            </a: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4259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TOP 2 – Bericht des Vorstands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2000" dirty="0"/>
              <a:t>Genossenschaft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de-DE" sz="2000" dirty="0"/>
              <a:t>Kulturinitiative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2"/>
          </p:nvPr>
        </p:nvSpPr>
        <p:spPr/>
        <p:txBody>
          <a:bodyPr>
            <a:normAutofit/>
          </a:bodyPr>
          <a:lstStyle/>
          <a:p>
            <a:pPr>
              <a:lnSpc>
                <a:spcPct val="170000"/>
              </a:lnSpc>
            </a:pPr>
            <a:r>
              <a:rPr lang="de-DE" sz="2400" b="1" dirty="0" smtClean="0"/>
              <a:t> </a:t>
            </a:r>
            <a:r>
              <a:rPr lang="de-DE" sz="2400" dirty="0" smtClean="0"/>
              <a:t>Erwerb, Instandhaltung , Hausverwaltung </a:t>
            </a:r>
            <a:endParaRPr lang="de-DE" sz="2400" dirty="0"/>
          </a:p>
          <a:p>
            <a:pPr lvl="0">
              <a:lnSpc>
                <a:spcPct val="170000"/>
              </a:lnSpc>
            </a:pPr>
            <a:r>
              <a:rPr lang="de-DE" sz="2400" dirty="0" smtClean="0"/>
              <a:t>Abschluss </a:t>
            </a:r>
            <a:r>
              <a:rPr lang="de-DE" sz="2400" dirty="0"/>
              <a:t>der </a:t>
            </a:r>
            <a:r>
              <a:rPr lang="de-DE" sz="2400" dirty="0" smtClean="0"/>
              <a:t>Pachtverträge</a:t>
            </a:r>
            <a:endParaRPr lang="de-DE" sz="2400" dirty="0"/>
          </a:p>
          <a:p>
            <a:pPr>
              <a:lnSpc>
                <a:spcPct val="170000"/>
              </a:lnSpc>
            </a:pPr>
            <a:endParaRPr lang="de-DE" sz="2100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pPr lvl="0">
              <a:lnSpc>
                <a:spcPct val="170000"/>
              </a:lnSpc>
            </a:pPr>
            <a:r>
              <a:rPr lang="de-DE" dirty="0" smtClean="0"/>
              <a:t>Veranstaltungen </a:t>
            </a:r>
          </a:p>
          <a:p>
            <a:pPr lvl="0">
              <a:lnSpc>
                <a:spcPct val="170000"/>
              </a:lnSpc>
            </a:pPr>
            <a:r>
              <a:rPr lang="de-DE" dirty="0" smtClean="0"/>
              <a:t>Privatvermietung</a:t>
            </a:r>
            <a:endParaRPr lang="de-DE" dirty="0"/>
          </a:p>
          <a:p>
            <a:pPr lvl="0">
              <a:lnSpc>
                <a:spcPct val="170000"/>
              </a:lnSpc>
            </a:pPr>
            <a:r>
              <a:rPr lang="de-DE" dirty="0" smtClean="0"/>
              <a:t>Gaststättenbetrieb</a:t>
            </a:r>
            <a:endParaRPr lang="de-DE" dirty="0"/>
          </a:p>
          <a:p>
            <a:endParaRPr lang="de-DE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044264"/>
            <a:ext cx="3619066" cy="291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2" y="2044264"/>
            <a:ext cx="4750139" cy="284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18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3" grpId="0" uiExpand="1" build="p"/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 smtClean="0"/>
              <a:t>TOP 2 </a:t>
            </a:r>
            <a:r>
              <a:rPr lang="de-DE" sz="3200" dirty="0" smtClean="0">
                <a:hlinkClick r:id="rId4" action="ppaction://hlinkfile"/>
              </a:rPr>
              <a:t>Bericht des Vorstands </a:t>
            </a:r>
            <a:r>
              <a:rPr lang="de-DE" sz="3200" dirty="0" smtClean="0"/>
              <a:t>- Projektbeginn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687068"/>
            <a:ext cx="8651304" cy="3243834"/>
          </a:xfrm>
        </p:spPr>
        <p:txBody>
          <a:bodyPr>
            <a:normAutofit fontScale="92500"/>
          </a:bodyPr>
          <a:lstStyle/>
          <a:p>
            <a:pPr>
              <a:lnSpc>
                <a:spcPct val="130000"/>
              </a:lnSpc>
            </a:pPr>
            <a:r>
              <a:rPr lang="de-DE" sz="2100" dirty="0" smtClean="0"/>
              <a:t>Abschluss des Finanzierungsvertrages mit der </a:t>
            </a:r>
            <a:r>
              <a:rPr lang="de-DE" sz="2100" dirty="0" err="1" smtClean="0"/>
              <a:t>VBiBL</a:t>
            </a:r>
            <a:r>
              <a:rPr lang="de-DE" sz="2100" dirty="0" smtClean="0"/>
              <a:t> über 120.000 €</a:t>
            </a:r>
          </a:p>
          <a:p>
            <a:pPr>
              <a:lnSpc>
                <a:spcPct val="130000"/>
              </a:lnSpc>
            </a:pPr>
            <a:r>
              <a:rPr lang="de-DE" sz="2100" dirty="0"/>
              <a:t>Investitionen:  Erwerb der Immobilie Haus </a:t>
            </a:r>
            <a:r>
              <a:rPr lang="de-DE" sz="2100" dirty="0" err="1"/>
              <a:t>Eifgen</a:t>
            </a:r>
            <a:r>
              <a:rPr lang="de-DE" sz="2100" dirty="0"/>
              <a:t> (225.000 €)</a:t>
            </a:r>
          </a:p>
          <a:p>
            <a:pPr>
              <a:lnSpc>
                <a:spcPct val="130000"/>
              </a:lnSpc>
            </a:pPr>
            <a:r>
              <a:rPr lang="de-DE" sz="2100" dirty="0" smtClean="0"/>
              <a:t>Abschluss der Gebäudeversicherung (Gothaer Versicherung)</a:t>
            </a:r>
          </a:p>
          <a:p>
            <a:pPr>
              <a:lnSpc>
                <a:spcPct val="130000"/>
              </a:lnSpc>
            </a:pPr>
            <a:r>
              <a:rPr lang="de-DE" sz="2100" dirty="0" smtClean="0"/>
              <a:t>Abschluss des Pachtvertrages mit KULTIN-WK, 5 Jahre Laufzeit, Pachtzins = 1.250 €/Monat (250€ Verrechnung mit 15.000 € über 5 Jahre: Erwerb des Inventars durch den Verein)</a:t>
            </a:r>
          </a:p>
          <a:p>
            <a:pPr>
              <a:lnSpc>
                <a:spcPct val="130000"/>
              </a:lnSpc>
            </a:pPr>
            <a:r>
              <a:rPr lang="de-DE" sz="2100" dirty="0" smtClean="0"/>
              <a:t>Im Prozess: Fortentwicklung des Investitionsplans (Brandschutz, Sicherheit)</a:t>
            </a:r>
            <a:endParaRPr lang="de-DE" sz="2100" dirty="0"/>
          </a:p>
          <a:p>
            <a:pPr>
              <a:lnSpc>
                <a:spcPct val="130000"/>
              </a:lnSpc>
            </a:pPr>
            <a:endParaRPr lang="de-DE" sz="2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5738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3|1.3|0.8|1.7|1.1|4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1.8|3.3|1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4|1.5|2.9|3.2|4.7|7.1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9|2.9|10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hea">
  <a:themeElements>
    <a:clrScheme name="Rhea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Rhea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Rhea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0</TotalTime>
  <Words>885</Words>
  <Application>Microsoft Office PowerPoint</Application>
  <PresentationFormat>Bildschirmpräsentation (16:9)</PresentationFormat>
  <Paragraphs>215</Paragraphs>
  <Slides>29</Slides>
  <Notes>2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1" baseType="lpstr">
      <vt:lpstr>Rhea</vt:lpstr>
      <vt:lpstr>Acrobat Document</vt:lpstr>
      <vt:lpstr> Kulturhaus Eifgen Genossenschaft</vt:lpstr>
      <vt:lpstr>PowerPoint-Präsentation</vt:lpstr>
      <vt:lpstr>TOP 1 - Begrüßung durch Aufsichtsratsvorsitzenden</vt:lpstr>
      <vt:lpstr>TOP 1 - Begrüßung durch Aufsichtsratsvorsitzenden</vt:lpstr>
      <vt:lpstr>PowerPoint-Präsentation</vt:lpstr>
      <vt:lpstr>Von der Idee zur eG</vt:lpstr>
      <vt:lpstr>PowerPoint-Präsentation</vt:lpstr>
      <vt:lpstr>TOP 2 – Bericht des Vorstands</vt:lpstr>
      <vt:lpstr>TOP 2 Bericht des Vorstands - Projektbeginn</vt:lpstr>
      <vt:lpstr>ToP 2 Bericht des Vorstands</vt:lpstr>
      <vt:lpstr>ToP 2 Bericht des Vorstands – GuV 2019</vt:lpstr>
      <vt:lpstr>ToP 2 Bericht des Vorstands –Bilanz 2019</vt:lpstr>
      <vt:lpstr>TOP 3 - Bericht des Aufsichtsrates </vt:lpstr>
      <vt:lpstr>TOP 3 – Bericht des Aufsichtsrats</vt:lpstr>
      <vt:lpstr>ToP 4 Gewinnverwendung/Verlustdeckung</vt:lpstr>
      <vt:lpstr>TOP 5 – Entlastung (Versammlungsleiter Jörg vom Stein)</vt:lpstr>
      <vt:lpstr>TOP 6 Verschiedenes: Auswirkung Corona</vt:lpstr>
      <vt:lpstr>TOP 6 Verschiedenes: Auswirkung Corona</vt:lpstr>
      <vt:lpstr>TOP 6 Verschiedenes</vt:lpstr>
      <vt:lpstr>TOP 6 – Verschiedenes: Das Haus</vt:lpstr>
      <vt:lpstr>TOP 6 – Verschiedenes: Website</vt:lpstr>
      <vt:lpstr>TOP 6 – Verschiedenes:  Die Genossenschaftsidee als Grundlage für gemeinsames Handeln</vt:lpstr>
      <vt:lpstr>TOP 6 – Verschiedenes:  Die Genossenschaftsidee als Grundlage für gemeinsames Handeln</vt:lpstr>
      <vt:lpstr>PowerPoint-Präsentation</vt:lpstr>
      <vt:lpstr>Exposé Eifgenhäuser</vt:lpstr>
      <vt:lpstr>PowerPoint-Präsentation</vt:lpstr>
      <vt:lpstr>Team</vt:lpstr>
      <vt:lpstr>Kann es gelingen?</vt:lpstr>
      <vt:lpstr>Vielen Dank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JHV  Kulturinitiative Wermelskirchen e.V.</dc:title>
  <dc:creator>Michael Dierks</dc:creator>
  <cp:lastModifiedBy>Michael Dierks</cp:lastModifiedBy>
  <cp:revision>335</cp:revision>
  <cp:lastPrinted>2020-03-05T14:30:57Z</cp:lastPrinted>
  <dcterms:created xsi:type="dcterms:W3CDTF">2018-01-11T15:28:00Z</dcterms:created>
  <dcterms:modified xsi:type="dcterms:W3CDTF">2020-07-01T12:14:55Z</dcterms:modified>
</cp:coreProperties>
</file>